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Titillium Web SemiBold"/>
      <p:regular r:id="rId18"/>
      <p:bold r:id="rId19"/>
      <p:italic r:id="rId20"/>
      <p:boldItalic r:id="rId21"/>
    </p:embeddedFont>
    <p:embeddedFont>
      <p:font typeface="Titillium Web"/>
      <p:regular r:id="rId22"/>
      <p:bold r:id="rId23"/>
      <p:italic r:id="rId24"/>
      <p:boldItalic r:id="rId25"/>
    </p:embeddedFont>
    <p:embeddedFont>
      <p:font typeface="Titillium Web Light"/>
      <p:regular r:id="rId26"/>
      <p:bold r:id="rId27"/>
      <p:italic r:id="rId28"/>
      <p:boldItalic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itilliumWebSemiBold-italic.fntdata"/><Relationship Id="rId22" Type="http://schemas.openxmlformats.org/officeDocument/2006/relationships/font" Target="fonts/TitilliumWeb-regular.fntdata"/><Relationship Id="rId21" Type="http://schemas.openxmlformats.org/officeDocument/2006/relationships/font" Target="fonts/TitilliumWebSemiBold-boldItalic.fntdata"/><Relationship Id="rId24" Type="http://schemas.openxmlformats.org/officeDocument/2006/relationships/font" Target="fonts/TitilliumWeb-italic.fntdata"/><Relationship Id="rId23" Type="http://schemas.openxmlformats.org/officeDocument/2006/relationships/font" Target="fonts/TitilliumWeb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itilliumWebLight-regular.fntdata"/><Relationship Id="rId25" Type="http://schemas.openxmlformats.org/officeDocument/2006/relationships/font" Target="fonts/TitilliumWeb-boldItalic.fntdata"/><Relationship Id="rId28" Type="http://schemas.openxmlformats.org/officeDocument/2006/relationships/font" Target="fonts/TitilliumWebLight-italic.fntdata"/><Relationship Id="rId27" Type="http://schemas.openxmlformats.org/officeDocument/2006/relationships/font" Target="fonts/TitilliumWeb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itilliumWeb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TitilliumWebSemiBold-bold.fntdata"/><Relationship Id="rId18" Type="http://schemas.openxmlformats.org/officeDocument/2006/relationships/font" Target="fonts/TitilliumWeb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71189b4c3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071189b4c3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071189b4c3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92753f80a_5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892753f80a_5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892753f80a_5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892753f80a_5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892753f80a_5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892753f80a_5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4d7ce3a57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204d7ce3a57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04d7ce3a57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92753f80a_5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892753f80a_5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892753f80a_5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92753f80a_5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892753f80a_5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892753f80a_5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92753f80a_5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892753f80a_5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892753f80a_5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892753f80a_5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892753f80a_5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892753f80a_5_2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92753f80a_5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892753f80a_5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892753f80a_5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92753f80a_5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892753f80a_5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892753f80a_5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892753f80a_5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892753f80a_5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892753f80a_5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_mit_Ü_C">
  <p:cSld name="Inhalt_mit_Ü_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 rot="-5400000">
            <a:off x="-1581420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1104000" cy="5143500"/>
          </a:xfrm>
          <a:prstGeom prst="rect">
            <a:avLst/>
          </a:prstGeom>
          <a:solidFill>
            <a:srgbClr val="27B5B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65" y="4179566"/>
            <a:ext cx="822960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body"/>
          </p:nvPr>
        </p:nvSpPr>
        <p:spPr>
          <a:xfrm rot="-5400000">
            <a:off x="-1386029" y="180026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1340358" y="857279"/>
            <a:ext cx="7554600" cy="117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B5B3"/>
              </a:buClr>
              <a:buSzPts val="2100"/>
              <a:buNone/>
              <a:defRPr sz="2100">
                <a:solidFill>
                  <a:srgbClr val="27B5B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b="1" i="0" sz="1800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Beyond DFT for FAIRmats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Dynamical Mean Field Theory (DMFT) and NOMAD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448350" y="4051125"/>
            <a:ext cx="22473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Jose Pizarro</a:t>
            </a:r>
            <a:endParaRPr sz="16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25" y="3827512"/>
            <a:ext cx="837725" cy="8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750" y="3827512"/>
            <a:ext cx="837725" cy="8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3"/>
          <p:cNvGrpSpPr/>
          <p:nvPr/>
        </p:nvGrpSpPr>
        <p:grpSpPr>
          <a:xfrm>
            <a:off x="3624701" y="1522513"/>
            <a:ext cx="2892516" cy="2795118"/>
            <a:chOff x="3412900" y="1453282"/>
            <a:chExt cx="2584449" cy="2433076"/>
          </a:xfrm>
        </p:grpSpPr>
        <p:grpSp>
          <p:nvGrpSpPr>
            <p:cNvPr id="245" name="Google Shape;245;p23"/>
            <p:cNvGrpSpPr/>
            <p:nvPr/>
          </p:nvGrpSpPr>
          <p:grpSpPr>
            <a:xfrm>
              <a:off x="3412900" y="1453282"/>
              <a:ext cx="2584438" cy="2433076"/>
              <a:chOff x="6542050" y="3405800"/>
              <a:chExt cx="1839327" cy="1625301"/>
            </a:xfrm>
          </p:grpSpPr>
          <p:pic>
            <p:nvPicPr>
              <p:cNvPr id="246" name="Google Shape;246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542050" y="3405800"/>
                <a:ext cx="1772624" cy="16253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7" name="Google Shape;247;p23"/>
              <p:cNvSpPr txBox="1"/>
              <p:nvPr/>
            </p:nvSpPr>
            <p:spPr>
              <a:xfrm>
                <a:off x="7874677" y="3445759"/>
                <a:ext cx="5067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latin typeface="Titillium Web"/>
                    <a:ea typeface="Titillium Web"/>
                    <a:cs typeface="Titillium Web"/>
                    <a:sym typeface="Titillium Web"/>
                  </a:rPr>
                  <a:t>U/W = 1</a:t>
                </a:r>
                <a:endParaRPr sz="6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48" name="Google Shape;248;p23"/>
              <p:cNvSpPr txBox="1"/>
              <p:nvPr/>
            </p:nvSpPr>
            <p:spPr>
              <a:xfrm>
                <a:off x="7874677" y="3722659"/>
                <a:ext cx="5067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latin typeface="Titillium Web"/>
                    <a:ea typeface="Titillium Web"/>
                    <a:cs typeface="Titillium Web"/>
                    <a:sym typeface="Titillium Web"/>
                  </a:rPr>
                  <a:t>U/W = 2</a:t>
                </a:r>
                <a:endParaRPr sz="6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49" name="Google Shape;249;p23"/>
              <p:cNvSpPr txBox="1"/>
              <p:nvPr/>
            </p:nvSpPr>
            <p:spPr>
              <a:xfrm>
                <a:off x="7874677" y="4599659"/>
                <a:ext cx="5067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latin typeface="Titillium Web"/>
                    <a:ea typeface="Titillium Web"/>
                    <a:cs typeface="Titillium Web"/>
                    <a:sym typeface="Titillium Web"/>
                  </a:rPr>
                  <a:t>U/W = 4</a:t>
                </a:r>
                <a:endParaRPr sz="6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50" name="Google Shape;250;p23"/>
              <p:cNvSpPr txBox="1"/>
              <p:nvPr/>
            </p:nvSpPr>
            <p:spPr>
              <a:xfrm>
                <a:off x="7874677" y="3999569"/>
                <a:ext cx="5067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latin typeface="Titillium Web"/>
                    <a:ea typeface="Titillium Web"/>
                    <a:cs typeface="Titillium Web"/>
                    <a:sym typeface="Titillium Web"/>
                  </a:rPr>
                  <a:t>U/W = 2.5</a:t>
                </a:r>
                <a:endParaRPr sz="6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251" name="Google Shape;251;p23"/>
            <p:cNvSpPr txBox="1"/>
            <p:nvPr/>
          </p:nvSpPr>
          <p:spPr>
            <a:xfrm>
              <a:off x="5285450" y="2761255"/>
              <a:ext cx="711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Titillium Web"/>
                  <a:ea typeface="Titillium Web"/>
                  <a:cs typeface="Titillium Web"/>
                  <a:sym typeface="Titillium Web"/>
                </a:rPr>
                <a:t>U/W = 3</a:t>
              </a:r>
              <a:endParaRPr sz="6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252" name="Google Shape;252;p23"/>
          <p:cNvSpPr txBox="1"/>
          <p:nvPr>
            <p:ph idx="1" type="body"/>
          </p:nvPr>
        </p:nvSpPr>
        <p:spPr>
          <a:xfrm rot="-5400000">
            <a:off x="-1386029" y="176597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6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Task C3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1427550" y="277075"/>
            <a:ext cx="761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Exploring the physics: the quasiparticle weight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4449260" y="988325"/>
            <a:ext cx="18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Spectral density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1981349" y="3843191"/>
            <a:ext cx="3134320" cy="1017550"/>
            <a:chOff x="1944573" y="3473371"/>
            <a:chExt cx="2800500" cy="885750"/>
          </a:xfrm>
        </p:grpSpPr>
        <p:cxnSp>
          <p:nvCxnSpPr>
            <p:cNvPr id="256" name="Google Shape;256;p23"/>
            <p:cNvCxnSpPr>
              <a:stCxn id="257" idx="3"/>
            </p:cNvCxnSpPr>
            <p:nvPr/>
          </p:nvCxnSpPr>
          <p:spPr>
            <a:xfrm flipH="1" rot="10800000">
              <a:off x="2960373" y="3473371"/>
              <a:ext cx="1784700" cy="67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/>
              </a:outerShdw>
            </a:effectLst>
          </p:spPr>
        </p:cxnSp>
        <p:sp>
          <p:nvSpPr>
            <p:cNvPr id="257" name="Google Shape;257;p23"/>
            <p:cNvSpPr txBox="1"/>
            <p:nvPr/>
          </p:nvSpPr>
          <p:spPr>
            <a:xfrm>
              <a:off x="1944573" y="3930421"/>
              <a:ext cx="10158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Z = 0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258" name="Google Shape;258;p23"/>
          <p:cNvGrpSpPr/>
          <p:nvPr/>
        </p:nvGrpSpPr>
        <p:grpSpPr>
          <a:xfrm>
            <a:off x="1636428" y="1284187"/>
            <a:ext cx="4278716" cy="773695"/>
            <a:chOff x="1636388" y="1245825"/>
            <a:chExt cx="3823013" cy="673481"/>
          </a:xfrm>
        </p:grpSpPr>
        <p:sp>
          <p:nvSpPr>
            <p:cNvPr id="259" name="Google Shape;259;p23"/>
            <p:cNvSpPr txBox="1"/>
            <p:nvPr/>
          </p:nvSpPr>
          <p:spPr>
            <a:xfrm>
              <a:off x="1636388" y="1245825"/>
              <a:ext cx="1133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</a:t>
              </a:r>
              <a:r>
                <a:rPr baseline="-25000" lang="en" sz="10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0</a:t>
              </a:r>
              <a:r>
                <a:rPr lang="en" sz="10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/ m</a:t>
              </a:r>
              <a:r>
                <a:rPr baseline="30000" lang="en" sz="10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*</a:t>
              </a:r>
              <a:r>
                <a:rPr lang="en" sz="10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= Z ~ 1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260" name="Google Shape;260;p23"/>
            <p:cNvCxnSpPr>
              <a:stCxn id="259" idx="3"/>
            </p:cNvCxnSpPr>
            <p:nvPr/>
          </p:nvCxnSpPr>
          <p:spPr>
            <a:xfrm>
              <a:off x="2769788" y="1460175"/>
              <a:ext cx="1794300" cy="23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6AA84F"/>
              </a:outerShdw>
            </a:effectLst>
          </p:spPr>
        </p:cxnSp>
        <p:sp>
          <p:nvSpPr>
            <p:cNvPr id="261" name="Google Shape;261;p23"/>
            <p:cNvSpPr/>
            <p:nvPr/>
          </p:nvSpPr>
          <p:spPr>
            <a:xfrm>
              <a:off x="4306875" y="1645731"/>
              <a:ext cx="1152525" cy="273575"/>
            </a:xfrm>
            <a:custGeom>
              <a:rect b="b" l="l" r="r" t="t"/>
              <a:pathLst>
                <a:path extrusionOk="0" h="10943" w="46101">
                  <a:moveTo>
                    <a:pt x="0" y="10752"/>
                  </a:moveTo>
                  <a:cubicBezTo>
                    <a:pt x="4880" y="10752"/>
                    <a:pt x="10003" y="9108"/>
                    <a:pt x="13907" y="6180"/>
                  </a:cubicBezTo>
                  <a:cubicBezTo>
                    <a:pt x="16242" y="4429"/>
                    <a:pt x="17331" y="656"/>
                    <a:pt x="20193" y="84"/>
                  </a:cubicBezTo>
                  <a:cubicBezTo>
                    <a:pt x="23544" y="-586"/>
                    <a:pt x="25079" y="4892"/>
                    <a:pt x="27813" y="6942"/>
                  </a:cubicBezTo>
                  <a:cubicBezTo>
                    <a:pt x="32805" y="10686"/>
                    <a:pt x="40048" y="9426"/>
                    <a:pt x="46101" y="10943"/>
                  </a:cubicBezTo>
                </a:path>
              </a:pathLst>
            </a:cu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6AA84F"/>
              </a:outerShdw>
            </a:effectLst>
          </p:spPr>
        </p:sp>
      </p:grpSp>
      <p:grpSp>
        <p:nvGrpSpPr>
          <p:cNvPr id="262" name="Google Shape;262;p23"/>
          <p:cNvGrpSpPr/>
          <p:nvPr/>
        </p:nvGrpSpPr>
        <p:grpSpPr>
          <a:xfrm>
            <a:off x="2020230" y="2227352"/>
            <a:ext cx="3308593" cy="1285854"/>
            <a:chOff x="1979313" y="2066826"/>
            <a:chExt cx="2956213" cy="1119302"/>
          </a:xfrm>
        </p:grpSpPr>
        <p:sp>
          <p:nvSpPr>
            <p:cNvPr id="263" name="Google Shape;263;p23"/>
            <p:cNvSpPr txBox="1"/>
            <p:nvPr/>
          </p:nvSpPr>
          <p:spPr>
            <a:xfrm>
              <a:off x="1979313" y="2192100"/>
              <a:ext cx="11334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0 &lt; Z &lt; 1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264" name="Google Shape;264;p23"/>
            <p:cNvCxnSpPr>
              <a:stCxn id="263" idx="3"/>
            </p:cNvCxnSpPr>
            <p:nvPr/>
          </p:nvCxnSpPr>
          <p:spPr>
            <a:xfrm flipH="1" rot="10800000">
              <a:off x="3112713" y="2067900"/>
              <a:ext cx="1575300" cy="4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27B5B3"/>
              </a:outerShdw>
            </a:effectLst>
          </p:spPr>
        </p:cxnSp>
        <p:cxnSp>
          <p:nvCxnSpPr>
            <p:cNvPr id="265" name="Google Shape;265;p23"/>
            <p:cNvCxnSpPr>
              <a:stCxn id="263" idx="3"/>
            </p:cNvCxnSpPr>
            <p:nvPr/>
          </p:nvCxnSpPr>
          <p:spPr>
            <a:xfrm>
              <a:off x="3112713" y="2473500"/>
              <a:ext cx="1608600" cy="2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27B5B3"/>
              </a:outerShdw>
            </a:effectLst>
          </p:spPr>
        </p:cxnSp>
        <p:cxnSp>
          <p:nvCxnSpPr>
            <p:cNvPr id="266" name="Google Shape;266;p23"/>
            <p:cNvCxnSpPr>
              <a:stCxn id="263" idx="3"/>
            </p:cNvCxnSpPr>
            <p:nvPr/>
          </p:nvCxnSpPr>
          <p:spPr>
            <a:xfrm>
              <a:off x="3112713" y="2473500"/>
              <a:ext cx="1632300" cy="47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27B5B3"/>
              </a:outerShdw>
            </a:effectLst>
          </p:spPr>
        </p:cxnSp>
        <p:sp>
          <p:nvSpPr>
            <p:cNvPr id="267" name="Google Shape;267;p23"/>
            <p:cNvSpPr/>
            <p:nvPr/>
          </p:nvSpPr>
          <p:spPr>
            <a:xfrm>
              <a:off x="4778375" y="2914252"/>
              <a:ext cx="52375" cy="271875"/>
            </a:xfrm>
            <a:custGeom>
              <a:rect b="b" l="l" r="r" t="t"/>
              <a:pathLst>
                <a:path extrusionOk="0" h="10875" w="2095">
                  <a:moveTo>
                    <a:pt x="0" y="10684"/>
                  </a:moveTo>
                  <a:cubicBezTo>
                    <a:pt x="159" y="8906"/>
                    <a:pt x="603" y="-16"/>
                    <a:pt x="952" y="16"/>
                  </a:cubicBezTo>
                  <a:cubicBezTo>
                    <a:pt x="1301" y="48"/>
                    <a:pt x="1905" y="9065"/>
                    <a:pt x="2095" y="10875"/>
                  </a:cubicBezTo>
                </a:path>
              </a:pathLst>
            </a:custGeom>
            <a:noFill/>
            <a:ln cap="flat" cmpd="sng" w="9525">
              <a:solidFill>
                <a:srgbClr val="27B5B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27B5B3"/>
              </a:outerShdw>
            </a:effectLst>
          </p:spPr>
        </p:sp>
        <p:sp>
          <p:nvSpPr>
            <p:cNvPr id="268" name="Google Shape;268;p23"/>
            <p:cNvSpPr/>
            <p:nvPr/>
          </p:nvSpPr>
          <p:spPr>
            <a:xfrm>
              <a:off x="4697400" y="2066826"/>
              <a:ext cx="214325" cy="223950"/>
            </a:xfrm>
            <a:custGeom>
              <a:rect b="b" l="l" r="r" t="t"/>
              <a:pathLst>
                <a:path extrusionOk="0" h="8958" w="8573">
                  <a:moveTo>
                    <a:pt x="0" y="8958"/>
                  </a:moveTo>
                  <a:cubicBezTo>
                    <a:pt x="762" y="7466"/>
                    <a:pt x="3143" y="36"/>
                    <a:pt x="4572" y="4"/>
                  </a:cubicBezTo>
                  <a:cubicBezTo>
                    <a:pt x="6001" y="-28"/>
                    <a:pt x="7906" y="7307"/>
                    <a:pt x="8573" y="8767"/>
                  </a:cubicBezTo>
                </a:path>
              </a:pathLst>
            </a:custGeom>
            <a:noFill/>
            <a:ln cap="flat" cmpd="sng" w="9525">
              <a:solidFill>
                <a:srgbClr val="27B5B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27B5B3"/>
              </a:outerShdw>
            </a:effectLst>
          </p:spPr>
        </p:sp>
        <p:sp>
          <p:nvSpPr>
            <p:cNvPr id="269" name="Google Shape;269;p23"/>
            <p:cNvSpPr/>
            <p:nvPr/>
          </p:nvSpPr>
          <p:spPr>
            <a:xfrm>
              <a:off x="4678350" y="2500127"/>
              <a:ext cx="257175" cy="262050"/>
            </a:xfrm>
            <a:custGeom>
              <a:rect b="b" l="l" r="r" t="t"/>
              <a:pathLst>
                <a:path extrusionOk="0" h="10482" w="10287">
                  <a:moveTo>
                    <a:pt x="0" y="9723"/>
                  </a:moveTo>
                  <a:cubicBezTo>
                    <a:pt x="508" y="9691"/>
                    <a:pt x="2159" y="11152"/>
                    <a:pt x="3048" y="9533"/>
                  </a:cubicBezTo>
                  <a:cubicBezTo>
                    <a:pt x="3937" y="7914"/>
                    <a:pt x="4604" y="-24"/>
                    <a:pt x="5334" y="8"/>
                  </a:cubicBezTo>
                  <a:cubicBezTo>
                    <a:pt x="6064" y="40"/>
                    <a:pt x="6605" y="8104"/>
                    <a:pt x="7430" y="9723"/>
                  </a:cubicBezTo>
                  <a:cubicBezTo>
                    <a:pt x="8256" y="11342"/>
                    <a:pt x="9811" y="9723"/>
                    <a:pt x="10287" y="9723"/>
                  </a:cubicBezTo>
                </a:path>
              </a:pathLst>
            </a:custGeom>
            <a:noFill/>
            <a:ln cap="flat" cmpd="sng" w="9525">
              <a:solidFill>
                <a:srgbClr val="27B5B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27B5B3"/>
              </a:outerShdw>
            </a:effectLst>
          </p:spPr>
        </p:sp>
      </p:grpSp>
      <p:grpSp>
        <p:nvGrpSpPr>
          <p:cNvPr id="270" name="Google Shape;270;p23"/>
          <p:cNvGrpSpPr/>
          <p:nvPr/>
        </p:nvGrpSpPr>
        <p:grpSpPr>
          <a:xfrm>
            <a:off x="4454671" y="2206845"/>
            <a:ext cx="3833778" cy="819412"/>
            <a:chOff x="4154475" y="2048975"/>
            <a:chExt cx="3425463" cy="713277"/>
          </a:xfrm>
        </p:grpSpPr>
        <p:cxnSp>
          <p:nvCxnSpPr>
            <p:cNvPr id="271" name="Google Shape;271;p23"/>
            <p:cNvCxnSpPr>
              <a:stCxn id="272" idx="1"/>
            </p:cNvCxnSpPr>
            <p:nvPr/>
          </p:nvCxnSpPr>
          <p:spPr>
            <a:xfrm flipH="1">
              <a:off x="5202138" y="2397275"/>
              <a:ext cx="1244400" cy="24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FF0000"/>
              </a:outerShdw>
            </a:effectLst>
          </p:spPr>
        </p:cxnSp>
        <p:cxnSp>
          <p:nvCxnSpPr>
            <p:cNvPr id="273" name="Google Shape;273;p23"/>
            <p:cNvCxnSpPr>
              <a:stCxn id="272" idx="1"/>
            </p:cNvCxnSpPr>
            <p:nvPr/>
          </p:nvCxnSpPr>
          <p:spPr>
            <a:xfrm flipH="1">
              <a:off x="4507038" y="2397275"/>
              <a:ext cx="1939500" cy="237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FF0000"/>
              </a:outerShdw>
            </a:effectLst>
          </p:spPr>
        </p:cxnSp>
        <p:sp>
          <p:nvSpPr>
            <p:cNvPr id="272" name="Google Shape;272;p23"/>
            <p:cNvSpPr txBox="1"/>
            <p:nvPr/>
          </p:nvSpPr>
          <p:spPr>
            <a:xfrm>
              <a:off x="6446538" y="2048975"/>
              <a:ext cx="1133400" cy="6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Not Z!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4154475" y="2609652"/>
              <a:ext cx="509600" cy="152600"/>
            </a:xfrm>
            <a:custGeom>
              <a:rect b="b" l="l" r="r" t="t"/>
              <a:pathLst>
                <a:path extrusionOk="0" h="6104" w="20384">
                  <a:moveTo>
                    <a:pt x="0" y="5723"/>
                  </a:moveTo>
                  <a:cubicBezTo>
                    <a:pt x="2318" y="4771"/>
                    <a:pt x="10510" y="-55"/>
                    <a:pt x="13907" y="8"/>
                  </a:cubicBezTo>
                  <a:cubicBezTo>
                    <a:pt x="17304" y="72"/>
                    <a:pt x="19305" y="5088"/>
                    <a:pt x="20384" y="610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FF0000"/>
              </a:outerShdw>
            </a:effectLst>
          </p:spPr>
        </p:sp>
        <p:sp>
          <p:nvSpPr>
            <p:cNvPr id="275" name="Google Shape;275;p23"/>
            <p:cNvSpPr/>
            <p:nvPr/>
          </p:nvSpPr>
          <p:spPr>
            <a:xfrm>
              <a:off x="4973625" y="2600325"/>
              <a:ext cx="485775" cy="157175"/>
            </a:xfrm>
            <a:custGeom>
              <a:rect b="b" l="l" r="r" t="t"/>
              <a:pathLst>
                <a:path extrusionOk="0" h="6287" w="19431">
                  <a:moveTo>
                    <a:pt x="0" y="6287"/>
                  </a:moveTo>
                  <a:cubicBezTo>
                    <a:pt x="826" y="5239"/>
                    <a:pt x="1715" y="0"/>
                    <a:pt x="4953" y="0"/>
                  </a:cubicBezTo>
                  <a:cubicBezTo>
                    <a:pt x="8192" y="0"/>
                    <a:pt x="17018" y="5239"/>
                    <a:pt x="19431" y="6287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FF0000"/>
              </a:outerShdw>
            </a:effectLst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idx="1" type="body"/>
          </p:nvPr>
        </p:nvSpPr>
        <p:spPr>
          <a:xfrm rot="-5400000">
            <a:off x="-1386029" y="176597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6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Task C3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1427550" y="277075"/>
            <a:ext cx="697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Exploring the physics: quasiparticle weight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096" y="1084600"/>
            <a:ext cx="4088854" cy="39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 txBox="1"/>
          <p:nvPr/>
        </p:nvSpPr>
        <p:spPr>
          <a:xfrm>
            <a:off x="1427550" y="4758125"/>
            <a:ext cx="15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 Light"/>
                <a:ea typeface="Titillium Web Light"/>
                <a:cs typeface="Titillium Web Light"/>
                <a:sym typeface="Titillium Web Light"/>
              </a:rPr>
              <a:t>Zhang et al., Nat Mat 2015</a:t>
            </a:r>
            <a:endParaRPr sz="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idx="1" type="body"/>
          </p:nvPr>
        </p:nvSpPr>
        <p:spPr>
          <a:xfrm rot="-5400000">
            <a:off x="-1386029" y="176597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6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Task C3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1427550" y="277075"/>
            <a:ext cx="697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ARPES vs DFT and DMFT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1473525" y="4604450"/>
            <a:ext cx="15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 Light"/>
                <a:ea typeface="Titillium Web Light"/>
                <a:cs typeface="Titillium Web Light"/>
                <a:sym typeface="Titillium Web Light"/>
              </a:rPr>
              <a:t>Tamai et al, PRX 2019</a:t>
            </a:r>
            <a:endParaRPr sz="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746" y="1228375"/>
            <a:ext cx="5875704" cy="33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 txBox="1"/>
          <p:nvPr/>
        </p:nvSpPr>
        <p:spPr>
          <a:xfrm>
            <a:off x="4731725" y="853675"/>
            <a:ext cx="10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Sr</a:t>
            </a:r>
            <a:r>
              <a:rPr baseline="-25000" lang="en"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RuO</a:t>
            </a:r>
            <a:r>
              <a:rPr baseline="-25000" lang="en"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endParaRPr baseline="-25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 rot="-5400000">
            <a:off x="-1386029" y="176597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6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Task C3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2" name="Google Shape;72;p15"/>
          <p:cNvGrpSpPr/>
          <p:nvPr/>
        </p:nvGrpSpPr>
        <p:grpSpPr>
          <a:xfrm>
            <a:off x="1243000" y="2947401"/>
            <a:ext cx="3991899" cy="2292074"/>
            <a:chOff x="1243000" y="2947401"/>
            <a:chExt cx="3991899" cy="2292074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1631100" y="3239598"/>
              <a:ext cx="10743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Titillium Web"/>
                  <a:ea typeface="Titillium Web"/>
                  <a:cs typeface="Titillium Web"/>
                  <a:sym typeface="Titillium Web"/>
                </a:rPr>
                <a:t>DMFT</a:t>
              </a:r>
              <a:endParaRPr sz="23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pic>
          <p:nvPicPr>
            <p:cNvPr id="74" name="Google Shape;7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328251">
              <a:off x="3202843" y="3215477"/>
              <a:ext cx="1766310" cy="1755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5"/>
            <p:cNvSpPr txBox="1"/>
            <p:nvPr/>
          </p:nvSpPr>
          <p:spPr>
            <a:xfrm>
              <a:off x="1243000" y="4032150"/>
              <a:ext cx="2296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Useful to study metal-to-insulator (Mott) transitions 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1102773" y="93000"/>
            <a:ext cx="8041231" cy="4914802"/>
            <a:chOff x="1102773" y="93000"/>
            <a:chExt cx="8041231" cy="4914802"/>
          </a:xfrm>
        </p:grpSpPr>
        <p:cxnSp>
          <p:nvCxnSpPr>
            <p:cNvPr id="77" name="Google Shape;77;p15"/>
            <p:cNvCxnSpPr/>
            <p:nvPr/>
          </p:nvCxnSpPr>
          <p:spPr>
            <a:xfrm>
              <a:off x="5000750" y="1061002"/>
              <a:ext cx="0" cy="394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5"/>
            <p:cNvCxnSpPr/>
            <p:nvPr/>
          </p:nvCxnSpPr>
          <p:spPr>
            <a:xfrm rot="10800000">
              <a:off x="1198725" y="3034275"/>
              <a:ext cx="7649400" cy="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" name="Google Shape;79;p15"/>
            <p:cNvSpPr txBox="1"/>
            <p:nvPr/>
          </p:nvSpPr>
          <p:spPr>
            <a:xfrm>
              <a:off x="3216975" y="1126550"/>
              <a:ext cx="7149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Titillium Web"/>
                  <a:ea typeface="Titillium Web"/>
                  <a:cs typeface="Titillium Web"/>
                  <a:sym typeface="Titillium Web"/>
                </a:rPr>
                <a:t>GW</a:t>
              </a:r>
              <a:endParaRPr sz="23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0" name="Google Shape;80;p15"/>
            <p:cNvSpPr txBox="1"/>
            <p:nvPr/>
          </p:nvSpPr>
          <p:spPr>
            <a:xfrm>
              <a:off x="6709900" y="922400"/>
              <a:ext cx="850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Titillium Web"/>
                  <a:ea typeface="Titillium Web"/>
                  <a:cs typeface="Titillium Web"/>
                  <a:sym typeface="Titillium Web"/>
                </a:rPr>
                <a:t>BSE</a:t>
              </a:r>
              <a:endParaRPr sz="23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1198675" y="93000"/>
              <a:ext cx="7581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Titillium Web"/>
                  <a:ea typeface="Titillium Web"/>
                  <a:cs typeface="Titillium Web"/>
                  <a:sym typeface="Titillium Web"/>
                </a:rPr>
                <a:t>Going beyond DFT</a:t>
              </a:r>
              <a:endParaRPr sz="3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pic>
          <p:nvPicPr>
            <p:cNvPr id="82" name="Google Shape;8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251439">
              <a:off x="1290573" y="1115334"/>
              <a:ext cx="1403125" cy="13131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5"/>
            <p:cNvSpPr txBox="1"/>
            <p:nvPr/>
          </p:nvSpPr>
          <p:spPr>
            <a:xfrm>
              <a:off x="5108575" y="3101975"/>
              <a:ext cx="37479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tillium Web"/>
                  <a:ea typeface="Titillium Web"/>
                  <a:cs typeface="Titillium Web"/>
                  <a:sym typeface="Titillium Web"/>
                </a:rPr>
                <a:t>…and in general all those techniques that go beyond DFT and are useful to study dynamical and out-of-the-ground-state properties.</a:t>
              </a:r>
              <a:endParaRPr sz="16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2558450" y="2331788"/>
              <a:ext cx="2442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Useful for quantitative analysis of the band gap 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5688000" y="2263950"/>
              <a:ext cx="2816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Useful to study bound states (excitons) and core-hole excitations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pic>
          <p:nvPicPr>
            <p:cNvPr id="86" name="Google Shape;8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519488">
              <a:off x="7540750" y="1214300"/>
              <a:ext cx="1454562" cy="102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046879">
              <a:off x="5024900" y="1309662"/>
              <a:ext cx="1636069" cy="831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body"/>
          </p:nvPr>
        </p:nvSpPr>
        <p:spPr>
          <a:xfrm rot="-5400000">
            <a:off x="-1386029" y="176597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6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Task C3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1285400" y="52202"/>
            <a:ext cx="7576348" cy="1741523"/>
            <a:chOff x="1285400" y="52202"/>
            <a:chExt cx="7576348" cy="1741523"/>
          </a:xfrm>
        </p:grpSpPr>
        <p:sp>
          <p:nvSpPr>
            <p:cNvPr id="95" name="Google Shape;95;p16"/>
            <p:cNvSpPr txBox="1"/>
            <p:nvPr/>
          </p:nvSpPr>
          <p:spPr>
            <a:xfrm>
              <a:off x="1427550" y="277075"/>
              <a:ext cx="122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Titillium Web"/>
                  <a:ea typeface="Titillium Web"/>
                  <a:cs typeface="Titillium Web"/>
                  <a:sym typeface="Titillium Web"/>
                </a:rPr>
                <a:t>DMFT</a:t>
              </a:r>
              <a:endParaRPr sz="3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pic>
          <p:nvPicPr>
            <p:cNvPr id="96" name="Google Shape;9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0">
              <a:off x="7109925" y="52209"/>
              <a:ext cx="1751823" cy="1741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1285400" y="923575"/>
              <a:ext cx="746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Useful to study metal-to-insulator (Mott) transitions 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98" name="Google Shape;98;p16"/>
          <p:cNvSpPr txBox="1"/>
          <p:nvPr/>
        </p:nvSpPr>
        <p:spPr>
          <a:xfrm>
            <a:off x="1285400" y="2077750"/>
            <a:ext cx="5391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Key concepts</a:t>
            </a:r>
            <a:endParaRPr sz="1600"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B5B3"/>
              </a:buClr>
              <a:buSzPts val="1400"/>
              <a:buFont typeface="Titillium Web"/>
              <a:buChar char="➟"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Mott transition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B5B3"/>
              </a:buClr>
              <a:buSzPts val="1400"/>
              <a:buFont typeface="Titillium Web"/>
              <a:buChar char="➟"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Hubbard model U, J</a:t>
            </a:r>
            <a:r>
              <a:rPr baseline="-25000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</a:t>
            </a:r>
            <a:endParaRPr baseline="-250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B5B3"/>
              </a:buClr>
              <a:buSzPts val="1400"/>
              <a:buFont typeface="Titillium Web"/>
              <a:buChar char="➟"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Fermi liquid theory and the quasiparticle weight Z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7B5B3"/>
              </a:buClr>
              <a:buSzPts val="1400"/>
              <a:buFont typeface="Titillium Web"/>
              <a:buChar char="➟"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Green’s functions formalism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99" name="Google Shape;99;p16"/>
          <p:cNvGrpSpPr/>
          <p:nvPr/>
        </p:nvGrpSpPr>
        <p:grpSpPr>
          <a:xfrm>
            <a:off x="5199225" y="3533625"/>
            <a:ext cx="3448208" cy="1404950"/>
            <a:chOff x="5199225" y="3533625"/>
            <a:chExt cx="3448208" cy="1404950"/>
          </a:xfrm>
        </p:grpSpPr>
        <p:pic>
          <p:nvPicPr>
            <p:cNvPr id="100" name="Google Shape;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35200" y="3533625"/>
              <a:ext cx="912233" cy="140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99225" y="3870175"/>
              <a:ext cx="2423625" cy="1068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 rot="-5400000">
            <a:off x="-1386029" y="176597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6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Task C3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1285400" y="277075"/>
            <a:ext cx="7469400" cy="1262100"/>
            <a:chOff x="1285400" y="277075"/>
            <a:chExt cx="7469400" cy="1262100"/>
          </a:xfrm>
        </p:grpSpPr>
        <p:sp>
          <p:nvSpPr>
            <p:cNvPr id="109" name="Google Shape;109;p17"/>
            <p:cNvSpPr txBox="1"/>
            <p:nvPr/>
          </p:nvSpPr>
          <p:spPr>
            <a:xfrm>
              <a:off x="1427550" y="277075"/>
              <a:ext cx="5420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Titillium Web"/>
                  <a:ea typeface="Titillium Web"/>
                  <a:cs typeface="Titillium Web"/>
                  <a:sym typeface="Titillium Web"/>
                </a:rPr>
                <a:t>Insulators instead of metals</a:t>
              </a:r>
              <a:endParaRPr sz="3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10" name="Google Shape;110;p17"/>
            <p:cNvSpPr txBox="1"/>
            <p:nvPr/>
          </p:nvSpPr>
          <p:spPr>
            <a:xfrm>
              <a:off x="1285400" y="923575"/>
              <a:ext cx="7469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Some materials are known (for some time already) to be </a:t>
              </a:r>
              <a:r>
                <a:rPr b="1" lang="en">
                  <a:latin typeface="Titillium Web"/>
                  <a:ea typeface="Titillium Web"/>
                  <a:cs typeface="Titillium Web"/>
                  <a:sym typeface="Titillium Web"/>
                </a:rPr>
                <a:t>insulators </a:t>
              </a: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(or </a:t>
              </a:r>
              <a:r>
                <a:rPr b="1" i="1" lang="en">
                  <a:latin typeface="Titillium Web"/>
                  <a:ea typeface="Titillium Web"/>
                  <a:cs typeface="Titillium Web"/>
                  <a:sym typeface="Titillium Web"/>
                </a:rPr>
                <a:t>bad</a:t>
              </a:r>
              <a:r>
                <a:rPr b="1" lang="en">
                  <a:latin typeface="Titillium Web"/>
                  <a:ea typeface="Titillium Web"/>
                  <a:cs typeface="Titillium Web"/>
                  <a:sym typeface="Titillium Web"/>
                </a:rPr>
                <a:t> metals</a:t>
              </a: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) while DFT and band theory predicts </a:t>
              </a:r>
              <a:r>
                <a:rPr b="1" lang="en">
                  <a:latin typeface="Titillium Web"/>
                  <a:ea typeface="Titillium Web"/>
                  <a:cs typeface="Titillium Web"/>
                  <a:sym typeface="Titillium Web"/>
                </a:rPr>
                <a:t>metallic</a:t>
              </a: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 behavior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11" name="Google Shape;111;p17"/>
          <p:cNvSpPr txBox="1"/>
          <p:nvPr/>
        </p:nvSpPr>
        <p:spPr>
          <a:xfrm>
            <a:off x="4604450" y="1517425"/>
            <a:ext cx="83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VO</a:t>
            </a:r>
            <a:r>
              <a:rPr baseline="-25000" lang="en" sz="1600"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endParaRPr baseline="-25000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12" name="Google Shape;112;p17"/>
          <p:cNvGrpSpPr/>
          <p:nvPr/>
        </p:nvGrpSpPr>
        <p:grpSpPr>
          <a:xfrm>
            <a:off x="1508962" y="1840450"/>
            <a:ext cx="2980816" cy="3199425"/>
            <a:chOff x="1508962" y="1840450"/>
            <a:chExt cx="2980816" cy="3199425"/>
          </a:xfrm>
        </p:grpSpPr>
        <p:pic>
          <p:nvPicPr>
            <p:cNvPr id="113" name="Google Shape;11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8962" y="1840450"/>
              <a:ext cx="2980816" cy="276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7"/>
            <p:cNvSpPr txBox="1"/>
            <p:nvPr/>
          </p:nvSpPr>
          <p:spPr>
            <a:xfrm>
              <a:off x="1761925" y="4608775"/>
              <a:ext cx="769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McWhan et al., PRB 1973</a:t>
              </a:r>
              <a:endParaRPr sz="8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4851728" y="2024725"/>
            <a:ext cx="4095043" cy="2739450"/>
            <a:chOff x="4851728" y="2024725"/>
            <a:chExt cx="4095043" cy="2739450"/>
          </a:xfrm>
        </p:grpSpPr>
        <p:sp>
          <p:nvSpPr>
            <p:cNvPr id="116" name="Google Shape;116;p17"/>
            <p:cNvSpPr txBox="1"/>
            <p:nvPr/>
          </p:nvSpPr>
          <p:spPr>
            <a:xfrm>
              <a:off x="5410425" y="4456375"/>
              <a:ext cx="1159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Materials Project ( 🙁 )</a:t>
              </a:r>
              <a:endParaRPr sz="8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pic>
          <p:nvPicPr>
            <p:cNvPr id="117" name="Google Shape;11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51728" y="2024725"/>
              <a:ext cx="4095043" cy="2355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7"/>
          <p:cNvSpPr txBox="1"/>
          <p:nvPr/>
        </p:nvSpPr>
        <p:spPr>
          <a:xfrm>
            <a:off x="2691550" y="4598325"/>
            <a:ext cx="163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tillium Web"/>
                <a:ea typeface="Titillium Web"/>
                <a:cs typeface="Titillium Web"/>
                <a:sym typeface="Titillium Web"/>
              </a:rPr>
              <a:t>Experimental gap ~ 2-3 eV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idx="1" type="body"/>
          </p:nvPr>
        </p:nvSpPr>
        <p:spPr>
          <a:xfrm rot="-5400000">
            <a:off x="-1386029" y="176597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6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Task C3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25" name="Google Shape;125;p18"/>
          <p:cNvGrpSpPr/>
          <p:nvPr/>
        </p:nvGrpSpPr>
        <p:grpSpPr>
          <a:xfrm>
            <a:off x="1285400" y="277075"/>
            <a:ext cx="7469400" cy="1262100"/>
            <a:chOff x="1285400" y="277075"/>
            <a:chExt cx="7469400" cy="1262100"/>
          </a:xfrm>
        </p:grpSpPr>
        <p:sp>
          <p:nvSpPr>
            <p:cNvPr id="126" name="Google Shape;126;p18"/>
            <p:cNvSpPr txBox="1"/>
            <p:nvPr/>
          </p:nvSpPr>
          <p:spPr>
            <a:xfrm>
              <a:off x="1427550" y="277075"/>
              <a:ext cx="5420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Titillium Web"/>
                  <a:ea typeface="Titillium Web"/>
                  <a:cs typeface="Titillium Web"/>
                  <a:sym typeface="Titillium Web"/>
                </a:rPr>
                <a:t>Insulators instead of metals</a:t>
              </a:r>
              <a:endParaRPr sz="3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27" name="Google Shape;127;p18"/>
            <p:cNvSpPr txBox="1"/>
            <p:nvPr/>
          </p:nvSpPr>
          <p:spPr>
            <a:xfrm>
              <a:off x="1285400" y="923575"/>
              <a:ext cx="7469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Some materials are known (for some time already) to be </a:t>
              </a:r>
              <a:r>
                <a:rPr b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insulators </a:t>
              </a: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(or </a:t>
              </a:r>
              <a:r>
                <a:rPr b="1" i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bad</a:t>
              </a:r>
              <a:r>
                <a:rPr b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metals</a:t>
              </a: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) while DFT and band theory predicts </a:t>
              </a:r>
              <a:r>
                <a:rPr b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metallic</a:t>
              </a: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behavior</a:t>
              </a: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 → important for high-T</a:t>
              </a:r>
              <a:r>
                <a:rPr baseline="-25000" lang="en">
                  <a:latin typeface="Titillium Web"/>
                  <a:ea typeface="Titillium Web"/>
                  <a:cs typeface="Titillium Web"/>
                  <a:sym typeface="Titillium Web"/>
                </a:rPr>
                <a:t>c</a:t>
              </a: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 superconductors!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28" name="Google Shape;128;p18"/>
          <p:cNvSpPr txBox="1"/>
          <p:nvPr/>
        </p:nvSpPr>
        <p:spPr>
          <a:xfrm>
            <a:off x="4480850" y="1517425"/>
            <a:ext cx="107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cuprates</a:t>
            </a:r>
            <a:endParaRPr baseline="-25000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29" name="Google Shape;129;p18"/>
          <p:cNvGrpSpPr/>
          <p:nvPr/>
        </p:nvGrpSpPr>
        <p:grpSpPr>
          <a:xfrm>
            <a:off x="1511224" y="1604850"/>
            <a:ext cx="2777626" cy="1933799"/>
            <a:chOff x="1511224" y="1604850"/>
            <a:chExt cx="2777626" cy="1933799"/>
          </a:xfrm>
        </p:grpSpPr>
        <p:pic>
          <p:nvPicPr>
            <p:cNvPr id="130" name="Google Shape;130;p18"/>
            <p:cNvPicPr preferRelativeResize="0"/>
            <p:nvPr/>
          </p:nvPicPr>
          <p:blipFill rotWithShape="1">
            <a:blip r:embed="rId3">
              <a:alphaModFix/>
            </a:blip>
            <a:srcRect b="11442" l="0" r="0" t="11450"/>
            <a:stretch/>
          </p:blipFill>
          <p:spPr>
            <a:xfrm>
              <a:off x="1511224" y="1604850"/>
              <a:ext cx="2082225" cy="1933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8"/>
            <p:cNvSpPr txBox="1"/>
            <p:nvPr/>
          </p:nvSpPr>
          <p:spPr>
            <a:xfrm>
              <a:off x="3519650" y="2110050"/>
              <a:ext cx="769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Berdnorz and Müller</a:t>
              </a: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Zeitschrift für Physik B Condensed Matter 1986</a:t>
              </a:r>
              <a:endParaRPr sz="8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132" name="Google Shape;132;p18"/>
          <p:cNvGrpSpPr/>
          <p:nvPr/>
        </p:nvGrpSpPr>
        <p:grpSpPr>
          <a:xfrm>
            <a:off x="1759125" y="3485250"/>
            <a:ext cx="2529725" cy="1563174"/>
            <a:chOff x="1759125" y="3485250"/>
            <a:chExt cx="2529725" cy="1563174"/>
          </a:xfrm>
        </p:grpSpPr>
        <p:pic>
          <p:nvPicPr>
            <p:cNvPr id="133" name="Google Shape;133;p18"/>
            <p:cNvPicPr preferRelativeResize="0"/>
            <p:nvPr/>
          </p:nvPicPr>
          <p:blipFill rotWithShape="1">
            <a:blip r:embed="rId4">
              <a:alphaModFix/>
            </a:blip>
            <a:srcRect b="0" l="2918" r="2928" t="0"/>
            <a:stretch/>
          </p:blipFill>
          <p:spPr>
            <a:xfrm>
              <a:off x="1759125" y="3485250"/>
              <a:ext cx="1683176" cy="1563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8"/>
            <p:cNvSpPr txBox="1"/>
            <p:nvPr/>
          </p:nvSpPr>
          <p:spPr>
            <a:xfrm>
              <a:off x="3519650" y="3831750"/>
              <a:ext cx="769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Baiutti et al.</a:t>
              </a: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Beilstein J. Nanotechnol. 2014</a:t>
              </a:r>
              <a:endParaRPr sz="8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135" name="Google Shape;135;p18"/>
          <p:cNvGrpSpPr/>
          <p:nvPr/>
        </p:nvGrpSpPr>
        <p:grpSpPr>
          <a:xfrm>
            <a:off x="5378525" y="2100925"/>
            <a:ext cx="3280170" cy="2764625"/>
            <a:chOff x="5378525" y="2100925"/>
            <a:chExt cx="3280170" cy="2764625"/>
          </a:xfrm>
        </p:grpSpPr>
        <p:sp>
          <p:nvSpPr>
            <p:cNvPr id="136" name="Google Shape;136;p18"/>
            <p:cNvSpPr txBox="1"/>
            <p:nvPr/>
          </p:nvSpPr>
          <p:spPr>
            <a:xfrm>
              <a:off x="5872600" y="4557750"/>
              <a:ext cx="1019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Pickett</a:t>
              </a:r>
              <a:r>
                <a:rPr lang="en" sz="800"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, RMP 1989</a:t>
              </a:r>
              <a:endParaRPr sz="800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pic>
          <p:nvPicPr>
            <p:cNvPr id="137" name="Google Shape;13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78525" y="2100925"/>
              <a:ext cx="3280170" cy="23044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18"/>
          <p:cNvGrpSpPr/>
          <p:nvPr/>
        </p:nvGrpSpPr>
        <p:grpSpPr>
          <a:xfrm>
            <a:off x="4240200" y="1885950"/>
            <a:ext cx="4610176" cy="2464725"/>
            <a:chOff x="4240200" y="1885950"/>
            <a:chExt cx="4610176" cy="2464725"/>
          </a:xfrm>
        </p:grpSpPr>
        <p:grpSp>
          <p:nvGrpSpPr>
            <p:cNvPr id="139" name="Google Shape;139;p18"/>
            <p:cNvGrpSpPr/>
            <p:nvPr/>
          </p:nvGrpSpPr>
          <p:grpSpPr>
            <a:xfrm>
              <a:off x="4240200" y="2100924"/>
              <a:ext cx="4610176" cy="2249751"/>
              <a:chOff x="4240200" y="2100924"/>
              <a:chExt cx="4610176" cy="2249751"/>
            </a:xfrm>
          </p:grpSpPr>
          <p:pic>
            <p:nvPicPr>
              <p:cNvPr id="140" name="Google Shape;140;p1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240200" y="2100924"/>
                <a:ext cx="4610176" cy="17670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" name="Google Shape;141;p18"/>
              <p:cNvSpPr txBox="1"/>
              <p:nvPr/>
            </p:nvSpPr>
            <p:spPr>
              <a:xfrm>
                <a:off x="4672450" y="3919575"/>
                <a:ext cx="10194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Woo Jang et al.</a:t>
                </a:r>
                <a:r>
                  <a:rPr lang="en" sz="800">
                    <a:latin typeface="Titillium Web Light"/>
                    <a:ea typeface="Titillium Web Light"/>
                    <a:cs typeface="Titillium Web Light"/>
                    <a:sym typeface="Titillium Web Light"/>
                  </a:rPr>
                  <a:t>, Sci. Reports 2015</a:t>
                </a:r>
                <a:endParaRPr sz="800">
                  <a:latin typeface="Titillium Web Light"/>
                  <a:ea typeface="Titillium Web Light"/>
                  <a:cs typeface="Titillium Web Light"/>
                  <a:sym typeface="Titillium Web Light"/>
                </a:endParaRPr>
              </a:p>
            </p:txBody>
          </p:sp>
        </p:grpSp>
        <p:sp>
          <p:nvSpPr>
            <p:cNvPr id="142" name="Google Shape;142;p18"/>
            <p:cNvSpPr txBox="1"/>
            <p:nvPr/>
          </p:nvSpPr>
          <p:spPr>
            <a:xfrm>
              <a:off x="5026025" y="1885950"/>
              <a:ext cx="72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DFT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7264400" y="1885950"/>
              <a:ext cx="72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qpGW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idx="1" type="body"/>
          </p:nvPr>
        </p:nvSpPr>
        <p:spPr>
          <a:xfrm rot="-5400000">
            <a:off x="-1386029" y="176597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6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Task C3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50" name="Google Shape;150;p19"/>
          <p:cNvGrpSpPr/>
          <p:nvPr/>
        </p:nvGrpSpPr>
        <p:grpSpPr>
          <a:xfrm>
            <a:off x="1285400" y="277075"/>
            <a:ext cx="7469400" cy="1262100"/>
            <a:chOff x="1285400" y="277075"/>
            <a:chExt cx="7469400" cy="1262100"/>
          </a:xfrm>
        </p:grpSpPr>
        <p:sp>
          <p:nvSpPr>
            <p:cNvPr id="151" name="Google Shape;151;p19"/>
            <p:cNvSpPr txBox="1"/>
            <p:nvPr/>
          </p:nvSpPr>
          <p:spPr>
            <a:xfrm>
              <a:off x="1427550" y="277075"/>
              <a:ext cx="54201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Insulators instead of metals</a:t>
              </a:r>
              <a:endParaRPr sz="30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52" name="Google Shape;152;p19"/>
            <p:cNvSpPr txBox="1"/>
            <p:nvPr/>
          </p:nvSpPr>
          <p:spPr>
            <a:xfrm>
              <a:off x="1285400" y="923575"/>
              <a:ext cx="7469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Some materials are known (for some time already) to be </a:t>
              </a:r>
              <a:r>
                <a:rPr b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insulators </a:t>
              </a: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(or </a:t>
              </a:r>
              <a:r>
                <a:rPr b="1" i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bad</a:t>
              </a:r>
              <a:r>
                <a:rPr b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metals</a:t>
              </a: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) while DFT and band theory predicts </a:t>
              </a:r>
              <a:r>
                <a:rPr b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metallic</a:t>
              </a: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behavior</a:t>
              </a: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 → important for high-T</a:t>
              </a:r>
              <a:r>
                <a:rPr baseline="-25000" lang="en">
                  <a:latin typeface="Titillium Web"/>
                  <a:ea typeface="Titillium Web"/>
                  <a:cs typeface="Titillium Web"/>
                  <a:sym typeface="Titillium Web"/>
                </a:rPr>
                <a:t>c</a:t>
              </a: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 superconductors!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633" y="1605850"/>
            <a:ext cx="5074925" cy="32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1360200" y="4597575"/>
            <a:ext cx="115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tillium Web Light"/>
                <a:ea typeface="Titillium Web Light"/>
                <a:cs typeface="Titillium Web Light"/>
                <a:sym typeface="Titillium Web Light"/>
              </a:rPr>
              <a:t>NOMAD</a:t>
            </a:r>
            <a:r>
              <a:rPr lang="en" sz="800">
                <a:latin typeface="Titillium Web Light"/>
                <a:ea typeface="Titillium Web Light"/>
                <a:cs typeface="Titillium Web Light"/>
                <a:sym typeface="Titillium Web Light"/>
              </a:rPr>
              <a:t> ( </a:t>
            </a:r>
            <a:r>
              <a:rPr lang="en" sz="800">
                <a:latin typeface="Titillium Web Light"/>
                <a:ea typeface="Titillium Web Light"/>
                <a:cs typeface="Titillium Web Light"/>
                <a:sym typeface="Titillium Web Light"/>
              </a:rPr>
              <a:t>😀</a:t>
            </a:r>
            <a:r>
              <a:rPr lang="en" sz="800">
                <a:latin typeface="Titillium Web Light"/>
                <a:ea typeface="Titillium Web Light"/>
                <a:cs typeface="Titillium Web Light"/>
                <a:sym typeface="Titillium Web Light"/>
              </a:rPr>
              <a:t> )</a:t>
            </a:r>
            <a:endParaRPr sz="8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3599725" y="2733150"/>
            <a:ext cx="2255400" cy="921100"/>
          </a:xfrm>
          <a:custGeom>
            <a:rect b="b" l="l" r="r" t="t"/>
            <a:pathLst>
              <a:path extrusionOk="0" h="36844" w="90216">
                <a:moveTo>
                  <a:pt x="89183" y="172"/>
                </a:moveTo>
                <a:lnTo>
                  <a:pt x="0" y="0"/>
                </a:lnTo>
                <a:lnTo>
                  <a:pt x="689" y="36500"/>
                </a:lnTo>
                <a:lnTo>
                  <a:pt x="90216" y="36844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idx="1" type="body"/>
          </p:nvPr>
        </p:nvSpPr>
        <p:spPr>
          <a:xfrm rot="-5400000">
            <a:off x="-1386029" y="176597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6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Task C3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62" name="Google Shape;162;p20"/>
          <p:cNvGrpSpPr/>
          <p:nvPr/>
        </p:nvGrpSpPr>
        <p:grpSpPr>
          <a:xfrm>
            <a:off x="1285400" y="277075"/>
            <a:ext cx="7469400" cy="1262100"/>
            <a:chOff x="1285400" y="277075"/>
            <a:chExt cx="7469400" cy="1262100"/>
          </a:xfrm>
        </p:grpSpPr>
        <p:sp>
          <p:nvSpPr>
            <p:cNvPr id="163" name="Google Shape;163;p20"/>
            <p:cNvSpPr txBox="1"/>
            <p:nvPr/>
          </p:nvSpPr>
          <p:spPr>
            <a:xfrm>
              <a:off x="1427550" y="277075"/>
              <a:ext cx="5420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Titillium Web"/>
                  <a:ea typeface="Titillium Web"/>
                  <a:cs typeface="Titillium Web"/>
                  <a:sym typeface="Titillium Web"/>
                </a:rPr>
                <a:t>Insulators instead of metals</a:t>
              </a:r>
              <a:endParaRPr sz="3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1285400" y="923575"/>
              <a:ext cx="7469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Some materials are known (for some time already) to be </a:t>
              </a:r>
              <a:r>
                <a:rPr b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insulators </a:t>
              </a: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(or </a:t>
              </a:r>
              <a:r>
                <a:rPr b="1" i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bad</a:t>
              </a:r>
              <a:r>
                <a:rPr b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metals</a:t>
              </a: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) while DFT and band theory predicts </a:t>
              </a:r>
              <a:r>
                <a:rPr b="1"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metallic</a:t>
              </a:r>
              <a:r>
                <a:rPr lang="en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behavior</a:t>
              </a: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 → important for high-T</a:t>
              </a:r>
              <a:r>
                <a:rPr baseline="-25000" lang="en">
                  <a:latin typeface="Titillium Web"/>
                  <a:ea typeface="Titillium Web"/>
                  <a:cs typeface="Titillium Web"/>
                  <a:sym typeface="Titillium Web"/>
                </a:rPr>
                <a:t>c</a:t>
              </a: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 superconductors!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65" name="Google Shape;165;p20"/>
          <p:cNvSpPr txBox="1"/>
          <p:nvPr/>
        </p:nvSpPr>
        <p:spPr>
          <a:xfrm>
            <a:off x="2059550" y="2061350"/>
            <a:ext cx="592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Something is missing in band theory / DFT</a:t>
            </a:r>
            <a:endParaRPr sz="2400"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grpSp>
        <p:nvGrpSpPr>
          <p:cNvPr id="166" name="Google Shape;166;p20"/>
          <p:cNvGrpSpPr/>
          <p:nvPr/>
        </p:nvGrpSpPr>
        <p:grpSpPr>
          <a:xfrm>
            <a:off x="3528800" y="2615450"/>
            <a:ext cx="2982600" cy="1111425"/>
            <a:chOff x="3909825" y="2624975"/>
            <a:chExt cx="2982600" cy="1111425"/>
          </a:xfrm>
        </p:grpSpPr>
        <p:cxnSp>
          <p:nvCxnSpPr>
            <p:cNvPr id="167" name="Google Shape;167;p20"/>
            <p:cNvCxnSpPr>
              <a:stCxn id="165" idx="2"/>
              <a:endCxn id="168" idx="0"/>
            </p:cNvCxnSpPr>
            <p:nvPr/>
          </p:nvCxnSpPr>
          <p:spPr>
            <a:xfrm>
              <a:off x="5401125" y="2624975"/>
              <a:ext cx="0" cy="71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8" name="Google Shape;168;p20"/>
            <p:cNvSpPr txBox="1"/>
            <p:nvPr/>
          </p:nvSpPr>
          <p:spPr>
            <a:xfrm>
              <a:off x="3909825" y="3336200"/>
              <a:ext cx="298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Hubbard model and Mott transition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69" name="Google Shape;169;p20"/>
          <p:cNvGrpSpPr/>
          <p:nvPr/>
        </p:nvGrpSpPr>
        <p:grpSpPr>
          <a:xfrm>
            <a:off x="3482975" y="3726875"/>
            <a:ext cx="3066900" cy="809075"/>
            <a:chOff x="3864000" y="3736400"/>
            <a:chExt cx="3066900" cy="809075"/>
          </a:xfrm>
        </p:grpSpPr>
        <p:cxnSp>
          <p:nvCxnSpPr>
            <p:cNvPr id="170" name="Google Shape;170;p20"/>
            <p:cNvCxnSpPr>
              <a:stCxn id="168" idx="2"/>
              <a:endCxn id="171" idx="0"/>
            </p:cNvCxnSpPr>
            <p:nvPr/>
          </p:nvCxnSpPr>
          <p:spPr>
            <a:xfrm flipH="1">
              <a:off x="5397525" y="3736400"/>
              <a:ext cx="3600" cy="40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1" name="Google Shape;171;p20"/>
            <p:cNvSpPr txBox="1"/>
            <p:nvPr/>
          </p:nvSpPr>
          <p:spPr>
            <a:xfrm>
              <a:off x="3864000" y="4145275"/>
              <a:ext cx="306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tillium Web"/>
                  <a:ea typeface="Titillium Web"/>
                  <a:cs typeface="Titillium Web"/>
                  <a:sym typeface="Titillium Web"/>
                </a:rPr>
                <a:t>Dynamical Mean-Field Theory (DMFT)</a:t>
              </a: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idx="1" type="body"/>
          </p:nvPr>
        </p:nvSpPr>
        <p:spPr>
          <a:xfrm rot="-5400000">
            <a:off x="-1386029" y="176597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6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Task C3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427550" y="277075"/>
            <a:ext cx="542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DMFT workflow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79" name="Google Shape;179;p21"/>
          <p:cNvGrpSpPr/>
          <p:nvPr/>
        </p:nvGrpSpPr>
        <p:grpSpPr>
          <a:xfrm>
            <a:off x="1360000" y="1454874"/>
            <a:ext cx="2901634" cy="1411999"/>
            <a:chOff x="1360000" y="1454874"/>
            <a:chExt cx="2901634" cy="1411999"/>
          </a:xfrm>
        </p:grpSpPr>
        <p:pic>
          <p:nvPicPr>
            <p:cNvPr id="180" name="Google Shape;18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0000" y="1454875"/>
              <a:ext cx="978750" cy="130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1"/>
            <p:cNvPicPr preferRelativeResize="0"/>
            <p:nvPr/>
          </p:nvPicPr>
          <p:blipFill rotWithShape="1">
            <a:blip r:embed="rId4">
              <a:alphaModFix/>
            </a:blip>
            <a:srcRect b="0" l="0" r="50763" t="0"/>
            <a:stretch/>
          </p:blipFill>
          <p:spPr>
            <a:xfrm>
              <a:off x="2447900" y="1454874"/>
              <a:ext cx="1813734" cy="1411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21"/>
          <p:cNvGrpSpPr/>
          <p:nvPr/>
        </p:nvGrpSpPr>
        <p:grpSpPr>
          <a:xfrm>
            <a:off x="5153975" y="1586363"/>
            <a:ext cx="3095174" cy="1046700"/>
            <a:chOff x="5011100" y="1786388"/>
            <a:chExt cx="3095174" cy="1046700"/>
          </a:xfrm>
        </p:grpSpPr>
        <p:pic>
          <p:nvPicPr>
            <p:cNvPr id="183" name="Google Shape;18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11100" y="1923500"/>
              <a:ext cx="1110675" cy="86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20875" y="1786388"/>
              <a:ext cx="1385399" cy="104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1"/>
            <p:cNvPicPr preferRelativeResize="0"/>
            <p:nvPr/>
          </p:nvPicPr>
          <p:blipFill rotWithShape="1">
            <a:blip r:embed="rId7">
              <a:alphaModFix/>
            </a:blip>
            <a:srcRect b="0" l="23348" r="0" t="0"/>
            <a:stretch/>
          </p:blipFill>
          <p:spPr>
            <a:xfrm rot="-5400000">
              <a:off x="6026363" y="1971925"/>
              <a:ext cx="906625" cy="76810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6" name="Google Shape;186;p21"/>
          <p:cNvCxnSpPr>
            <a:stCxn id="181" idx="3"/>
            <a:endCxn id="183" idx="1"/>
          </p:cNvCxnSpPr>
          <p:nvPr/>
        </p:nvCxnSpPr>
        <p:spPr>
          <a:xfrm flipH="1" rot="10800000">
            <a:off x="4261634" y="2156074"/>
            <a:ext cx="892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1"/>
          <p:cNvCxnSpPr>
            <a:endCxn id="188" idx="0"/>
          </p:cNvCxnSpPr>
          <p:nvPr/>
        </p:nvCxnSpPr>
        <p:spPr>
          <a:xfrm flipH="1">
            <a:off x="2657496" y="2379472"/>
            <a:ext cx="4206000" cy="8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9" name="Google Shape;189;p21"/>
          <p:cNvGrpSpPr/>
          <p:nvPr/>
        </p:nvGrpSpPr>
        <p:grpSpPr>
          <a:xfrm>
            <a:off x="1564775" y="3193072"/>
            <a:ext cx="2134379" cy="1590727"/>
            <a:chOff x="1421900" y="3393097"/>
            <a:chExt cx="2134379" cy="1590727"/>
          </a:xfrm>
        </p:grpSpPr>
        <p:pic>
          <p:nvPicPr>
            <p:cNvPr id="188" name="Google Shape;18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2962" y="3393097"/>
              <a:ext cx="2083317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21900" y="3903119"/>
              <a:ext cx="1487025" cy="108070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1" name="Google Shape;191;p21"/>
          <p:cNvCxnSpPr/>
          <p:nvPr/>
        </p:nvCxnSpPr>
        <p:spPr>
          <a:xfrm>
            <a:off x="3265125" y="4143275"/>
            <a:ext cx="315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2" name="Google Shape;192;p21"/>
          <p:cNvGrpSpPr/>
          <p:nvPr/>
        </p:nvGrpSpPr>
        <p:grpSpPr>
          <a:xfrm>
            <a:off x="6684925" y="3205775"/>
            <a:ext cx="2310450" cy="1625301"/>
            <a:chOff x="6684925" y="3205775"/>
            <a:chExt cx="2310450" cy="1625301"/>
          </a:xfrm>
        </p:grpSpPr>
        <p:pic>
          <p:nvPicPr>
            <p:cNvPr id="193" name="Google Shape;193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684925" y="3205775"/>
              <a:ext cx="1772624" cy="1625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/>
            <p:cNvSpPr txBox="1"/>
            <p:nvPr/>
          </p:nvSpPr>
          <p:spPr>
            <a:xfrm>
              <a:off x="8488675" y="3245275"/>
              <a:ext cx="506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Titillium Web"/>
                  <a:ea typeface="Titillium Web"/>
                  <a:cs typeface="Titillium Web"/>
                  <a:sym typeface="Titillium Web"/>
                </a:rPr>
                <a:t>U/W = 1</a:t>
              </a:r>
              <a:endParaRPr sz="6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95" name="Google Shape;195;p21"/>
            <p:cNvSpPr txBox="1"/>
            <p:nvPr/>
          </p:nvSpPr>
          <p:spPr>
            <a:xfrm>
              <a:off x="8488675" y="3522175"/>
              <a:ext cx="506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Titillium Web"/>
                  <a:ea typeface="Titillium Web"/>
                  <a:cs typeface="Titillium Web"/>
                  <a:sym typeface="Titillium Web"/>
                </a:rPr>
                <a:t>U/W = 2</a:t>
              </a:r>
              <a:endParaRPr sz="6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8488675" y="4399175"/>
              <a:ext cx="506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Titillium Web"/>
                  <a:ea typeface="Titillium Web"/>
                  <a:cs typeface="Titillium Web"/>
                  <a:sym typeface="Titillium Web"/>
                </a:rPr>
                <a:t>U/W = 4</a:t>
              </a:r>
              <a:endParaRPr sz="6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97" name="Google Shape;197;p21"/>
            <p:cNvSpPr txBox="1"/>
            <p:nvPr/>
          </p:nvSpPr>
          <p:spPr>
            <a:xfrm>
              <a:off x="8488675" y="3960675"/>
              <a:ext cx="506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Titillium Web"/>
                  <a:ea typeface="Titillium Web"/>
                  <a:cs typeface="Titillium Web"/>
                  <a:sym typeface="Titillium Web"/>
                </a:rPr>
                <a:t>…</a:t>
              </a:r>
              <a:endParaRPr sz="6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198" name="Google Shape;198;p21"/>
          <p:cNvPicPr preferRelativeResize="0"/>
          <p:nvPr/>
        </p:nvPicPr>
        <p:blipFill rotWithShape="1">
          <a:blip r:embed="rId11">
            <a:alphaModFix/>
          </a:blip>
          <a:srcRect b="0" l="40754" r="0" t="47687"/>
          <a:stretch/>
        </p:blipFill>
        <p:spPr>
          <a:xfrm>
            <a:off x="4337775" y="3619925"/>
            <a:ext cx="1192458" cy="104670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4521225" y="4461775"/>
            <a:ext cx="639600" cy="369300"/>
          </a:xfrm>
          <a:prstGeom prst="rect">
            <a:avLst/>
          </a:prstGeom>
          <a:solidFill>
            <a:srgbClr val="27B5B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DMFT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4262525" y="1733550"/>
            <a:ext cx="890400" cy="369300"/>
          </a:xfrm>
          <a:prstGeom prst="rect">
            <a:avLst/>
          </a:prstGeom>
          <a:solidFill>
            <a:srgbClr val="27B5B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Projection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2654675" y="1054675"/>
            <a:ext cx="452100" cy="369300"/>
          </a:xfrm>
          <a:prstGeom prst="rect">
            <a:avLst/>
          </a:prstGeom>
          <a:solidFill>
            <a:srgbClr val="27B5B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DFT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2"/>
          <p:cNvGrpSpPr/>
          <p:nvPr/>
        </p:nvGrpSpPr>
        <p:grpSpPr>
          <a:xfrm>
            <a:off x="3624701" y="1522513"/>
            <a:ext cx="2892516" cy="2795118"/>
            <a:chOff x="3412900" y="1453282"/>
            <a:chExt cx="2584449" cy="2433076"/>
          </a:xfrm>
        </p:grpSpPr>
        <p:grpSp>
          <p:nvGrpSpPr>
            <p:cNvPr id="208" name="Google Shape;208;p22"/>
            <p:cNvGrpSpPr/>
            <p:nvPr/>
          </p:nvGrpSpPr>
          <p:grpSpPr>
            <a:xfrm>
              <a:off x="3412900" y="1453282"/>
              <a:ext cx="2584438" cy="2433076"/>
              <a:chOff x="6542050" y="3405800"/>
              <a:chExt cx="1839327" cy="1625301"/>
            </a:xfrm>
          </p:grpSpPr>
          <p:pic>
            <p:nvPicPr>
              <p:cNvPr id="209" name="Google Shape;209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542050" y="3405800"/>
                <a:ext cx="1772624" cy="16253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0" name="Google Shape;210;p22"/>
              <p:cNvSpPr txBox="1"/>
              <p:nvPr/>
            </p:nvSpPr>
            <p:spPr>
              <a:xfrm>
                <a:off x="7874677" y="3445759"/>
                <a:ext cx="5067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latin typeface="Titillium Web"/>
                    <a:ea typeface="Titillium Web"/>
                    <a:cs typeface="Titillium Web"/>
                    <a:sym typeface="Titillium Web"/>
                  </a:rPr>
                  <a:t>U/W = 1</a:t>
                </a:r>
                <a:endParaRPr sz="6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11" name="Google Shape;211;p22"/>
              <p:cNvSpPr txBox="1"/>
              <p:nvPr/>
            </p:nvSpPr>
            <p:spPr>
              <a:xfrm>
                <a:off x="7874677" y="3722659"/>
                <a:ext cx="5067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latin typeface="Titillium Web"/>
                    <a:ea typeface="Titillium Web"/>
                    <a:cs typeface="Titillium Web"/>
                    <a:sym typeface="Titillium Web"/>
                  </a:rPr>
                  <a:t>U/W = 2</a:t>
                </a:r>
                <a:endParaRPr sz="6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12" name="Google Shape;212;p22"/>
              <p:cNvSpPr txBox="1"/>
              <p:nvPr/>
            </p:nvSpPr>
            <p:spPr>
              <a:xfrm>
                <a:off x="7874677" y="4599659"/>
                <a:ext cx="5067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latin typeface="Titillium Web"/>
                    <a:ea typeface="Titillium Web"/>
                    <a:cs typeface="Titillium Web"/>
                    <a:sym typeface="Titillium Web"/>
                  </a:rPr>
                  <a:t>U/W = 4</a:t>
                </a:r>
                <a:endParaRPr sz="6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13" name="Google Shape;213;p22"/>
              <p:cNvSpPr txBox="1"/>
              <p:nvPr/>
            </p:nvSpPr>
            <p:spPr>
              <a:xfrm>
                <a:off x="7874677" y="3999569"/>
                <a:ext cx="506700" cy="16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latin typeface="Titillium Web"/>
                    <a:ea typeface="Titillium Web"/>
                    <a:cs typeface="Titillium Web"/>
                    <a:sym typeface="Titillium Web"/>
                  </a:rPr>
                  <a:t>U/W = 2.5</a:t>
                </a:r>
                <a:endParaRPr sz="6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214" name="Google Shape;214;p22"/>
            <p:cNvSpPr txBox="1"/>
            <p:nvPr/>
          </p:nvSpPr>
          <p:spPr>
            <a:xfrm>
              <a:off x="5285450" y="2761255"/>
              <a:ext cx="711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Titillium Web"/>
                  <a:ea typeface="Titillium Web"/>
                  <a:cs typeface="Titillium Web"/>
                  <a:sym typeface="Titillium Web"/>
                </a:rPr>
                <a:t>U/W = 3</a:t>
              </a:r>
              <a:endParaRPr sz="6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215" name="Google Shape;215;p22"/>
          <p:cNvSpPr txBox="1"/>
          <p:nvPr>
            <p:ph idx="1" type="body"/>
          </p:nvPr>
        </p:nvSpPr>
        <p:spPr>
          <a:xfrm rot="-5400000">
            <a:off x="-1386029" y="1765976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600"/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Task C3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1427550" y="277075"/>
            <a:ext cx="542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Exploring the physics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4449260" y="988325"/>
            <a:ext cx="18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Spectral density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218" name="Google Shape;218;p22"/>
          <p:cNvGrpSpPr/>
          <p:nvPr/>
        </p:nvGrpSpPr>
        <p:grpSpPr>
          <a:xfrm>
            <a:off x="1981349" y="3843191"/>
            <a:ext cx="3134320" cy="1017550"/>
            <a:chOff x="1944573" y="3473371"/>
            <a:chExt cx="2800500" cy="885750"/>
          </a:xfrm>
        </p:grpSpPr>
        <p:cxnSp>
          <p:nvCxnSpPr>
            <p:cNvPr id="219" name="Google Shape;219;p22"/>
            <p:cNvCxnSpPr>
              <a:stCxn id="220" idx="3"/>
            </p:cNvCxnSpPr>
            <p:nvPr/>
          </p:nvCxnSpPr>
          <p:spPr>
            <a:xfrm flipH="1" rot="10800000">
              <a:off x="2960373" y="3473371"/>
              <a:ext cx="1784700" cy="67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/>
              </a:outerShdw>
            </a:effectLst>
          </p:spPr>
        </p:cxnSp>
        <p:sp>
          <p:nvSpPr>
            <p:cNvPr id="220" name="Google Shape;220;p22"/>
            <p:cNvSpPr txBox="1"/>
            <p:nvPr/>
          </p:nvSpPr>
          <p:spPr>
            <a:xfrm>
              <a:off x="1944573" y="3930421"/>
              <a:ext cx="10158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Finally, the Mott transition occurs!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221" name="Google Shape;221;p22"/>
          <p:cNvGrpSpPr/>
          <p:nvPr/>
        </p:nvGrpSpPr>
        <p:grpSpPr>
          <a:xfrm>
            <a:off x="1636428" y="1284187"/>
            <a:ext cx="4278716" cy="773695"/>
            <a:chOff x="1636388" y="1245825"/>
            <a:chExt cx="3823013" cy="673481"/>
          </a:xfrm>
        </p:grpSpPr>
        <p:sp>
          <p:nvSpPr>
            <p:cNvPr id="222" name="Google Shape;222;p22"/>
            <p:cNvSpPr txBox="1"/>
            <p:nvPr/>
          </p:nvSpPr>
          <p:spPr>
            <a:xfrm>
              <a:off x="1636388" y="1245825"/>
              <a:ext cx="11334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Here, DFT results are valid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223" name="Google Shape;223;p22"/>
            <p:cNvCxnSpPr>
              <a:stCxn id="222" idx="3"/>
            </p:cNvCxnSpPr>
            <p:nvPr/>
          </p:nvCxnSpPr>
          <p:spPr>
            <a:xfrm>
              <a:off x="2769788" y="1460175"/>
              <a:ext cx="1794300" cy="23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6AA84F"/>
              </a:outerShdw>
            </a:effectLst>
          </p:spPr>
        </p:cxnSp>
        <p:sp>
          <p:nvSpPr>
            <p:cNvPr id="224" name="Google Shape;224;p22"/>
            <p:cNvSpPr/>
            <p:nvPr/>
          </p:nvSpPr>
          <p:spPr>
            <a:xfrm>
              <a:off x="4306875" y="1645731"/>
              <a:ext cx="1152525" cy="273575"/>
            </a:xfrm>
            <a:custGeom>
              <a:rect b="b" l="l" r="r" t="t"/>
              <a:pathLst>
                <a:path extrusionOk="0" h="10943" w="46101">
                  <a:moveTo>
                    <a:pt x="0" y="10752"/>
                  </a:moveTo>
                  <a:cubicBezTo>
                    <a:pt x="4880" y="10752"/>
                    <a:pt x="10003" y="9108"/>
                    <a:pt x="13907" y="6180"/>
                  </a:cubicBezTo>
                  <a:cubicBezTo>
                    <a:pt x="16242" y="4429"/>
                    <a:pt x="17331" y="656"/>
                    <a:pt x="20193" y="84"/>
                  </a:cubicBezTo>
                  <a:cubicBezTo>
                    <a:pt x="23544" y="-586"/>
                    <a:pt x="25079" y="4892"/>
                    <a:pt x="27813" y="6942"/>
                  </a:cubicBezTo>
                  <a:cubicBezTo>
                    <a:pt x="32805" y="10686"/>
                    <a:pt x="40048" y="9426"/>
                    <a:pt x="46101" y="10943"/>
                  </a:cubicBezTo>
                </a:path>
              </a:pathLst>
            </a:cu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6AA84F"/>
              </a:outerShdw>
            </a:effectLst>
          </p:spPr>
        </p:sp>
      </p:grpSp>
      <p:grpSp>
        <p:nvGrpSpPr>
          <p:cNvPr id="225" name="Google Shape;225;p22"/>
          <p:cNvGrpSpPr/>
          <p:nvPr/>
        </p:nvGrpSpPr>
        <p:grpSpPr>
          <a:xfrm>
            <a:off x="2020230" y="2227352"/>
            <a:ext cx="3308593" cy="1285854"/>
            <a:chOff x="1979313" y="2066826"/>
            <a:chExt cx="2956213" cy="1119302"/>
          </a:xfrm>
        </p:grpSpPr>
        <p:sp>
          <p:nvSpPr>
            <p:cNvPr id="226" name="Google Shape;226;p22"/>
            <p:cNvSpPr txBox="1"/>
            <p:nvPr/>
          </p:nvSpPr>
          <p:spPr>
            <a:xfrm>
              <a:off x="1979313" y="2192100"/>
              <a:ext cx="11334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Here, electrons start to become heavier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cxnSp>
          <p:nvCxnSpPr>
            <p:cNvPr id="227" name="Google Shape;227;p22"/>
            <p:cNvCxnSpPr>
              <a:stCxn id="226" idx="3"/>
            </p:cNvCxnSpPr>
            <p:nvPr/>
          </p:nvCxnSpPr>
          <p:spPr>
            <a:xfrm flipH="1" rot="10800000">
              <a:off x="3112713" y="2067900"/>
              <a:ext cx="1575300" cy="4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27B5B3"/>
              </a:outerShdw>
            </a:effectLst>
          </p:spPr>
        </p:cxnSp>
        <p:cxnSp>
          <p:nvCxnSpPr>
            <p:cNvPr id="228" name="Google Shape;228;p22"/>
            <p:cNvCxnSpPr>
              <a:stCxn id="226" idx="3"/>
            </p:cNvCxnSpPr>
            <p:nvPr/>
          </p:nvCxnSpPr>
          <p:spPr>
            <a:xfrm>
              <a:off x="3112713" y="2473500"/>
              <a:ext cx="1608600" cy="2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27B5B3"/>
              </a:outerShdw>
            </a:effectLst>
          </p:spPr>
        </p:cxnSp>
        <p:cxnSp>
          <p:nvCxnSpPr>
            <p:cNvPr id="229" name="Google Shape;229;p22"/>
            <p:cNvCxnSpPr>
              <a:stCxn id="226" idx="3"/>
            </p:cNvCxnSpPr>
            <p:nvPr/>
          </p:nvCxnSpPr>
          <p:spPr>
            <a:xfrm>
              <a:off x="3112713" y="2473500"/>
              <a:ext cx="1632300" cy="47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27B5B3"/>
              </a:outerShdw>
            </a:effectLst>
          </p:spPr>
        </p:cxnSp>
        <p:sp>
          <p:nvSpPr>
            <p:cNvPr id="230" name="Google Shape;230;p22"/>
            <p:cNvSpPr/>
            <p:nvPr/>
          </p:nvSpPr>
          <p:spPr>
            <a:xfrm>
              <a:off x="4778375" y="2914252"/>
              <a:ext cx="52375" cy="271875"/>
            </a:xfrm>
            <a:custGeom>
              <a:rect b="b" l="l" r="r" t="t"/>
              <a:pathLst>
                <a:path extrusionOk="0" h="10875" w="2095">
                  <a:moveTo>
                    <a:pt x="0" y="10684"/>
                  </a:moveTo>
                  <a:cubicBezTo>
                    <a:pt x="159" y="8906"/>
                    <a:pt x="603" y="-16"/>
                    <a:pt x="952" y="16"/>
                  </a:cubicBezTo>
                  <a:cubicBezTo>
                    <a:pt x="1301" y="48"/>
                    <a:pt x="1905" y="9065"/>
                    <a:pt x="2095" y="10875"/>
                  </a:cubicBezTo>
                </a:path>
              </a:pathLst>
            </a:custGeom>
            <a:noFill/>
            <a:ln cap="flat" cmpd="sng" w="9525">
              <a:solidFill>
                <a:srgbClr val="27B5B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27B5B3"/>
              </a:outerShdw>
            </a:effectLst>
          </p:spPr>
        </p:sp>
        <p:sp>
          <p:nvSpPr>
            <p:cNvPr id="231" name="Google Shape;231;p22"/>
            <p:cNvSpPr/>
            <p:nvPr/>
          </p:nvSpPr>
          <p:spPr>
            <a:xfrm>
              <a:off x="4697400" y="2066826"/>
              <a:ext cx="214325" cy="223950"/>
            </a:xfrm>
            <a:custGeom>
              <a:rect b="b" l="l" r="r" t="t"/>
              <a:pathLst>
                <a:path extrusionOk="0" h="8958" w="8573">
                  <a:moveTo>
                    <a:pt x="0" y="8958"/>
                  </a:moveTo>
                  <a:cubicBezTo>
                    <a:pt x="762" y="7466"/>
                    <a:pt x="3143" y="36"/>
                    <a:pt x="4572" y="4"/>
                  </a:cubicBezTo>
                  <a:cubicBezTo>
                    <a:pt x="6001" y="-28"/>
                    <a:pt x="7906" y="7307"/>
                    <a:pt x="8573" y="8767"/>
                  </a:cubicBezTo>
                </a:path>
              </a:pathLst>
            </a:custGeom>
            <a:noFill/>
            <a:ln cap="flat" cmpd="sng" w="9525">
              <a:solidFill>
                <a:srgbClr val="27B5B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27B5B3"/>
              </a:outerShdw>
            </a:effectLst>
          </p:spPr>
        </p:sp>
        <p:sp>
          <p:nvSpPr>
            <p:cNvPr id="232" name="Google Shape;232;p22"/>
            <p:cNvSpPr/>
            <p:nvPr/>
          </p:nvSpPr>
          <p:spPr>
            <a:xfrm>
              <a:off x="4678350" y="2500127"/>
              <a:ext cx="257175" cy="262050"/>
            </a:xfrm>
            <a:custGeom>
              <a:rect b="b" l="l" r="r" t="t"/>
              <a:pathLst>
                <a:path extrusionOk="0" h="10482" w="10287">
                  <a:moveTo>
                    <a:pt x="0" y="9723"/>
                  </a:moveTo>
                  <a:cubicBezTo>
                    <a:pt x="508" y="9691"/>
                    <a:pt x="2159" y="11152"/>
                    <a:pt x="3048" y="9533"/>
                  </a:cubicBezTo>
                  <a:cubicBezTo>
                    <a:pt x="3937" y="7914"/>
                    <a:pt x="4604" y="-24"/>
                    <a:pt x="5334" y="8"/>
                  </a:cubicBezTo>
                  <a:cubicBezTo>
                    <a:pt x="6064" y="40"/>
                    <a:pt x="6605" y="8104"/>
                    <a:pt x="7430" y="9723"/>
                  </a:cubicBezTo>
                  <a:cubicBezTo>
                    <a:pt x="8256" y="11342"/>
                    <a:pt x="9811" y="9723"/>
                    <a:pt x="10287" y="9723"/>
                  </a:cubicBezTo>
                </a:path>
              </a:pathLst>
            </a:custGeom>
            <a:noFill/>
            <a:ln cap="flat" cmpd="sng" w="9525">
              <a:solidFill>
                <a:srgbClr val="27B5B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27B5B3"/>
              </a:outerShdw>
            </a:effectLst>
          </p:spPr>
        </p:sp>
      </p:grpSp>
      <p:grpSp>
        <p:nvGrpSpPr>
          <p:cNvPr id="233" name="Google Shape;233;p22"/>
          <p:cNvGrpSpPr/>
          <p:nvPr/>
        </p:nvGrpSpPr>
        <p:grpSpPr>
          <a:xfrm>
            <a:off x="4454671" y="2206845"/>
            <a:ext cx="3833778" cy="819412"/>
            <a:chOff x="4154475" y="2048975"/>
            <a:chExt cx="3425463" cy="713277"/>
          </a:xfrm>
        </p:grpSpPr>
        <p:cxnSp>
          <p:nvCxnSpPr>
            <p:cNvPr id="234" name="Google Shape;234;p22"/>
            <p:cNvCxnSpPr>
              <a:stCxn id="235" idx="1"/>
            </p:cNvCxnSpPr>
            <p:nvPr/>
          </p:nvCxnSpPr>
          <p:spPr>
            <a:xfrm flipH="1">
              <a:off x="5202138" y="2397275"/>
              <a:ext cx="1244400" cy="24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FF0000"/>
              </a:outerShdw>
            </a:effectLst>
          </p:spPr>
        </p:cxnSp>
        <p:cxnSp>
          <p:nvCxnSpPr>
            <p:cNvPr id="236" name="Google Shape;236;p22"/>
            <p:cNvCxnSpPr>
              <a:stCxn id="235" idx="1"/>
            </p:cNvCxnSpPr>
            <p:nvPr/>
          </p:nvCxnSpPr>
          <p:spPr>
            <a:xfrm flipH="1">
              <a:off x="4507038" y="2397275"/>
              <a:ext cx="1939500" cy="237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FF0000"/>
              </a:outerShdw>
            </a:effectLst>
          </p:spPr>
        </p:cxnSp>
        <p:sp>
          <p:nvSpPr>
            <p:cNvPr id="235" name="Google Shape;235;p22"/>
            <p:cNvSpPr txBox="1"/>
            <p:nvPr/>
          </p:nvSpPr>
          <p:spPr>
            <a:xfrm>
              <a:off x="6446538" y="2048975"/>
              <a:ext cx="1133400" cy="6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…and some extra lobes (Hubbard bands) start to emerge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4154475" y="2609652"/>
              <a:ext cx="509600" cy="152600"/>
            </a:xfrm>
            <a:custGeom>
              <a:rect b="b" l="l" r="r" t="t"/>
              <a:pathLst>
                <a:path extrusionOk="0" h="6104" w="20384">
                  <a:moveTo>
                    <a:pt x="0" y="5723"/>
                  </a:moveTo>
                  <a:cubicBezTo>
                    <a:pt x="2318" y="4771"/>
                    <a:pt x="10510" y="-55"/>
                    <a:pt x="13907" y="8"/>
                  </a:cubicBezTo>
                  <a:cubicBezTo>
                    <a:pt x="17304" y="72"/>
                    <a:pt x="19305" y="5088"/>
                    <a:pt x="20384" y="6104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FF0000"/>
              </a:outerShdw>
            </a:effectLst>
          </p:spPr>
        </p:sp>
        <p:sp>
          <p:nvSpPr>
            <p:cNvPr id="238" name="Google Shape;238;p22"/>
            <p:cNvSpPr/>
            <p:nvPr/>
          </p:nvSpPr>
          <p:spPr>
            <a:xfrm>
              <a:off x="4973625" y="2600325"/>
              <a:ext cx="485775" cy="157175"/>
            </a:xfrm>
            <a:custGeom>
              <a:rect b="b" l="l" r="r" t="t"/>
              <a:pathLst>
                <a:path extrusionOk="0" h="6287" w="19431">
                  <a:moveTo>
                    <a:pt x="0" y="6287"/>
                  </a:moveTo>
                  <a:cubicBezTo>
                    <a:pt x="826" y="5239"/>
                    <a:pt x="1715" y="0"/>
                    <a:pt x="4953" y="0"/>
                  </a:cubicBezTo>
                  <a:cubicBezTo>
                    <a:pt x="8192" y="0"/>
                    <a:pt x="17018" y="5239"/>
                    <a:pt x="19431" y="6287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FF0000"/>
              </a:outerShdw>
            </a:effectLst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